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56" r:id="rId3"/>
    <p:sldId id="269" r:id="rId4"/>
    <p:sldId id="275" r:id="rId5"/>
    <p:sldId id="276" r:id="rId6"/>
    <p:sldId id="277" r:id="rId7"/>
    <p:sldId id="266" r:id="rId8"/>
    <p:sldId id="267" r:id="rId9"/>
    <p:sldId id="268" r:id="rId10"/>
    <p:sldId id="265" r:id="rId11"/>
    <p:sldId id="264" r:id="rId12"/>
    <p:sldId id="278" r:id="rId13"/>
    <p:sldId id="272" r:id="rId14"/>
    <p:sldId id="279" r:id="rId15"/>
    <p:sldId id="28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C1A8EDB3-9374-45C4-BF7E-62BA1ED33C3E}">
          <p14:sldIdLst>
            <p14:sldId id="274"/>
            <p14:sldId id="256"/>
            <p14:sldId id="263"/>
            <p14:sldId id="269"/>
            <p14:sldId id="275"/>
            <p14:sldId id="276"/>
            <p14:sldId id="277"/>
            <p14:sldId id="270"/>
            <p14:sldId id="266"/>
            <p14:sldId id="267"/>
            <p14:sldId id="268"/>
            <p14:sldId id="265"/>
            <p14:sldId id="264"/>
            <p14:sldId id="278"/>
            <p14:sldId id="272"/>
            <p14:sldId id="279"/>
            <p14:sldId id="273"/>
            <p14:sldId id="280"/>
          </p14:sldIdLst>
        </p14:section>
        <p14:section name="Раздел без заголовка" id="{7883FAC7-BE82-4CB2-A4B8-67C4F0BAADA9}">
          <p14:sldIdLst/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ADB9"/>
    <a:srgbClr val="F96BD4"/>
    <a:srgbClr val="F3FE8A"/>
    <a:srgbClr val="B0FE02"/>
    <a:srgbClr val="F4983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-66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124A0-232D-489E-BE13-FFE6E96E5096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B1A3B-010A-4E3F-941B-576FE9A0C4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9049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124A0-232D-489E-BE13-FFE6E96E5096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B1A3B-010A-4E3F-941B-576FE9A0C4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6247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124A0-232D-489E-BE13-FFE6E96E5096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B1A3B-010A-4E3F-941B-576FE9A0C4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1421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124A0-232D-489E-BE13-FFE6E96E5096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B1A3B-010A-4E3F-941B-576FE9A0C4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6135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124A0-232D-489E-BE13-FFE6E96E5096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B1A3B-010A-4E3F-941B-576FE9A0C4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8837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124A0-232D-489E-BE13-FFE6E96E5096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B1A3B-010A-4E3F-941B-576FE9A0C4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9228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124A0-232D-489E-BE13-FFE6E96E5096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B1A3B-010A-4E3F-941B-576FE9A0C4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75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124A0-232D-489E-BE13-FFE6E96E5096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B1A3B-010A-4E3F-941B-576FE9A0C4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9068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124A0-232D-489E-BE13-FFE6E96E5096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B1A3B-010A-4E3F-941B-576FE9A0C4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0723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124A0-232D-489E-BE13-FFE6E96E5096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B1A3B-010A-4E3F-941B-576FE9A0C4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28526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124A0-232D-489E-BE13-FFE6E96E5096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B1A3B-010A-4E3F-941B-576FE9A0C4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7160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124A0-232D-489E-BE13-FFE6E96E5096}" type="datetimeFigureOut">
              <a:rPr lang="ru-RU" smtClean="0"/>
              <a:pPr/>
              <a:t>12.02.2020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6B1A3B-010A-4E3F-941B-576FE9A0C4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7628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13" Type="http://schemas.openxmlformats.org/officeDocument/2006/relationships/image" Target="../media/image26.png"/><Relationship Id="rId3" Type="http://schemas.openxmlformats.org/officeDocument/2006/relationships/audio" Target="../media/audio2.wav"/><Relationship Id="rId7" Type="http://schemas.openxmlformats.org/officeDocument/2006/relationships/image" Target="../media/image20.jpeg"/><Relationship Id="rId12" Type="http://schemas.openxmlformats.org/officeDocument/2006/relationships/image" Target="../media/image25.jpeg"/><Relationship Id="rId2" Type="http://schemas.openxmlformats.org/officeDocument/2006/relationships/audio" Target="../media/audio1.wav"/><Relationship Id="rId16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11" Type="http://schemas.openxmlformats.org/officeDocument/2006/relationships/image" Target="../media/image24.jpeg"/><Relationship Id="rId5" Type="http://schemas.openxmlformats.org/officeDocument/2006/relationships/image" Target="../media/image19.png"/><Relationship Id="rId15" Type="http://schemas.openxmlformats.org/officeDocument/2006/relationships/image" Target="../media/image28.jpeg"/><Relationship Id="rId10" Type="http://schemas.openxmlformats.org/officeDocument/2006/relationships/image" Target="../media/image23.jpeg"/><Relationship Id="rId4" Type="http://schemas.openxmlformats.org/officeDocument/2006/relationships/image" Target="../media/image18.jpeg"/><Relationship Id="rId9" Type="http://schemas.openxmlformats.org/officeDocument/2006/relationships/image" Target="../media/image22.png"/><Relationship Id="rId1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13" Type="http://schemas.openxmlformats.org/officeDocument/2006/relationships/image" Target="../media/image26.png"/><Relationship Id="rId3" Type="http://schemas.openxmlformats.org/officeDocument/2006/relationships/audio" Target="../media/audio2.wav"/><Relationship Id="rId7" Type="http://schemas.openxmlformats.org/officeDocument/2006/relationships/image" Target="../media/image20.jpeg"/><Relationship Id="rId12" Type="http://schemas.openxmlformats.org/officeDocument/2006/relationships/image" Target="../media/image25.jpeg"/><Relationship Id="rId2" Type="http://schemas.openxmlformats.org/officeDocument/2006/relationships/audio" Target="../media/audio1.wav"/><Relationship Id="rId16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11" Type="http://schemas.openxmlformats.org/officeDocument/2006/relationships/image" Target="../media/image24.jpeg"/><Relationship Id="rId5" Type="http://schemas.openxmlformats.org/officeDocument/2006/relationships/image" Target="../media/image19.png"/><Relationship Id="rId15" Type="http://schemas.openxmlformats.org/officeDocument/2006/relationships/image" Target="../media/image28.jpeg"/><Relationship Id="rId10" Type="http://schemas.openxmlformats.org/officeDocument/2006/relationships/image" Target="../media/image23.jpeg"/><Relationship Id="rId4" Type="http://schemas.openxmlformats.org/officeDocument/2006/relationships/image" Target="../media/image18.jpeg"/><Relationship Id="rId9" Type="http://schemas.openxmlformats.org/officeDocument/2006/relationships/image" Target="../media/image22.png"/><Relationship Id="rId1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6.jpeg"/><Relationship Id="rId3" Type="http://schemas.openxmlformats.org/officeDocument/2006/relationships/audio" Target="../media/audio3.wav"/><Relationship Id="rId7" Type="http://schemas.openxmlformats.org/officeDocument/2006/relationships/image" Target="../media/image30.jpeg"/><Relationship Id="rId12" Type="http://schemas.openxmlformats.org/officeDocument/2006/relationships/image" Target="../media/image35.gif"/><Relationship Id="rId2" Type="http://schemas.openxmlformats.org/officeDocument/2006/relationships/audio" Target="../media/audio1.wav"/><Relationship Id="rId16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11" Type="http://schemas.openxmlformats.org/officeDocument/2006/relationships/image" Target="../media/image34.jpeg"/><Relationship Id="rId5" Type="http://schemas.openxmlformats.org/officeDocument/2006/relationships/image" Target="../media/image19.png"/><Relationship Id="rId15" Type="http://schemas.openxmlformats.org/officeDocument/2006/relationships/image" Target="../media/image38.jpeg"/><Relationship Id="rId10" Type="http://schemas.openxmlformats.org/officeDocument/2006/relationships/image" Target="../media/image33.jpeg"/><Relationship Id="rId4" Type="http://schemas.openxmlformats.org/officeDocument/2006/relationships/image" Target="../media/image18.jpeg"/><Relationship Id="rId9" Type="http://schemas.openxmlformats.org/officeDocument/2006/relationships/image" Target="../media/image32.jpeg"/><Relationship Id="rId1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6.jpeg"/><Relationship Id="rId3" Type="http://schemas.openxmlformats.org/officeDocument/2006/relationships/audio" Target="../media/audio4.wav"/><Relationship Id="rId7" Type="http://schemas.openxmlformats.org/officeDocument/2006/relationships/image" Target="../media/image30.jpeg"/><Relationship Id="rId12" Type="http://schemas.openxmlformats.org/officeDocument/2006/relationships/image" Target="../media/image35.gif"/><Relationship Id="rId2" Type="http://schemas.openxmlformats.org/officeDocument/2006/relationships/audio" Target="../media/audio1.wav"/><Relationship Id="rId16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11" Type="http://schemas.openxmlformats.org/officeDocument/2006/relationships/image" Target="../media/image34.jpeg"/><Relationship Id="rId5" Type="http://schemas.openxmlformats.org/officeDocument/2006/relationships/image" Target="../media/image19.png"/><Relationship Id="rId15" Type="http://schemas.openxmlformats.org/officeDocument/2006/relationships/image" Target="../media/image38.jpeg"/><Relationship Id="rId10" Type="http://schemas.openxmlformats.org/officeDocument/2006/relationships/image" Target="../media/image33.jpeg"/><Relationship Id="rId4" Type="http://schemas.openxmlformats.org/officeDocument/2006/relationships/image" Target="../media/image18.jpeg"/><Relationship Id="rId9" Type="http://schemas.openxmlformats.org/officeDocument/2006/relationships/image" Target="../media/image32.jpeg"/><Relationship Id="rId1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-oUTwPka4rk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youtu.be/03JVGtqLj3o" TargetMode="External"/><Relationship Id="rId5" Type="http://schemas.openxmlformats.org/officeDocument/2006/relationships/hyperlink" Target="https://youtu.be/RzdCcwOKn0E" TargetMode="External"/><Relationship Id="rId4" Type="http://schemas.openxmlformats.org/officeDocument/2006/relationships/hyperlink" Target="https://youtu.be/Ie3N0mTuuOE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2.wav"/><Relationship Id="rId7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2.jpeg"/><Relationship Id="rId9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1.wav"/><Relationship Id="rId7" Type="http://schemas.openxmlformats.org/officeDocument/2006/relationships/image" Target="../media/image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2.jpeg"/><Relationship Id="rId9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1.wav"/><Relationship Id="rId7" Type="http://schemas.openxmlformats.org/officeDocument/2006/relationships/image" Target="../media/image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2.jpeg"/><Relationship Id="rId9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1.wav"/><Relationship Id="rId7" Type="http://schemas.openxmlformats.org/officeDocument/2006/relationships/image" Target="../media/image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2.jpeg"/><Relationship Id="rId9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9.png"/><Relationship Id="rId7" Type="http://schemas.openxmlformats.org/officeDocument/2006/relationships/image" Target="../media/image1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26919" y="1805048"/>
            <a:ext cx="9041081" cy="2001797"/>
          </a:xfrm>
        </p:spPr>
        <p:txBody>
          <a:bodyPr>
            <a:normAutofit fontScale="90000"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Туйканова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</a:t>
            </a:r>
            <a:r>
              <a:rPr lang="ba-RU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өлсәсәк Разаковна</a:t>
            </a:r>
            <a:r>
              <a:rPr lang="ba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a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a-RU" sz="32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a-RU" sz="32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a-RU" sz="27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Баймаҡ ҡалаһының </a:t>
            </a:r>
            <a:r>
              <a:rPr lang="ba-RU" sz="27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 автономиялы мәктәпкәсә белем биреү учреждениеһы</a:t>
            </a:r>
            <a:r>
              <a:rPr lang="ba-RU" sz="27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ba-RU" sz="27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Толпар» балалар </a:t>
            </a:r>
            <a:r>
              <a:rPr lang="ba-RU" sz="27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баҡсаһы</a:t>
            </a:r>
            <a:br>
              <a:rPr lang="ba-RU" sz="27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a-RU" sz="27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a-RU" sz="27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a-RU" sz="27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Уҡытыусы-логопед </a:t>
            </a:r>
            <a:r>
              <a:rPr lang="ba-RU" sz="32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a-RU" sz="32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480" y="3681350"/>
            <a:ext cx="9048520" cy="1576449"/>
          </a:xfrm>
          <a:effectLst>
            <a:glow rad="152400">
              <a:schemeClr val="accent1">
                <a:alpha val="96000"/>
              </a:schemeClr>
            </a:glow>
          </a:effectLst>
        </p:spPr>
        <p:txBody>
          <a:bodyPr>
            <a:normAutofit lnSpcReduction="10000"/>
          </a:bodyPr>
          <a:lstStyle/>
          <a:p>
            <a:endParaRPr lang="ru-RU" sz="3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ba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Өндәр илендә»</a:t>
            </a:r>
          </a:p>
          <a:p>
            <a:r>
              <a:rPr lang="ba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 уйындар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7908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ichdou25.68edu.ru/wp-content/uploads/2019/06/14933499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239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100000" l="30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84772" y="2991201"/>
            <a:ext cx="4165600" cy="3581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13164" y="427512"/>
            <a:ext cx="9393381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</a:t>
            </a:r>
            <a:r>
              <a:rPr lang="ba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емгә нимә?</a:t>
            </a: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endParaRPr lang="ba-RU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ba-RU" sz="2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Урал менән Камила  һүрәттәрҙе тигеҙ итеп бүлешә алмай бәхәсләшәләр. </a:t>
            </a:r>
          </a:p>
          <a:p>
            <a:pPr algn="ctr"/>
            <a:r>
              <a:rPr lang="ba-RU" sz="2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ba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ba-RU" sz="2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арға бирелгән  өндәр булған һүҙҙәрҙе табырға ярҙам итһәң,</a:t>
            </a:r>
          </a:p>
          <a:p>
            <a:pPr algn="ctr"/>
            <a:r>
              <a:rPr lang="ba-RU" sz="2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балалар   татыу уйнарҙар.</a:t>
            </a:r>
            <a:endParaRPr lang="ru-RU" sz="2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860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ichdou25.68edu.ru/wp-content/uploads/2019/06/149334995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239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0" b="100000" l="30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20499" y="3218903"/>
            <a:ext cx="4165600" cy="35814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796463" y="3416968"/>
            <a:ext cx="959852" cy="96252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endParaRPr lang="ru-RU" sz="6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2439189" y="3381202"/>
            <a:ext cx="1315453" cy="1331494"/>
          </a:xfrm>
          <a:prstGeom prst="ellipse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517930" y="1479450"/>
            <a:ext cx="1315453" cy="1331494"/>
          </a:xfrm>
          <a:prstGeom prst="ellipse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4816455" y="1899006"/>
            <a:ext cx="1315453" cy="1331494"/>
          </a:xfrm>
          <a:prstGeom prst="ellipse">
            <a:avLst/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2756264" y="1591760"/>
            <a:ext cx="1315453" cy="1331494"/>
          </a:xfrm>
          <a:prstGeom prst="ellipse">
            <a:avLst/>
          </a:prstGeom>
          <a:blipFill dpi="0" rotWithShape="1"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6769115" y="1293733"/>
            <a:ext cx="1315453" cy="1331494"/>
          </a:xfrm>
          <a:prstGeom prst="ellipse">
            <a:avLst/>
          </a:prstGeom>
          <a:blipFill dpi="0" rotWithShape="1">
            <a:blip r:embed="rId1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200855" y="3748312"/>
            <a:ext cx="1315453" cy="1331494"/>
          </a:xfrm>
          <a:prstGeom prst="ellipse">
            <a:avLst/>
          </a:prstGeom>
          <a:blipFill dpi="0" rotWithShape="1">
            <a:blip r:embed="rId1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8561499" y="2030366"/>
            <a:ext cx="1315453" cy="1331494"/>
          </a:xfrm>
          <a:prstGeom prst="ellipse">
            <a:avLst/>
          </a:prstGeom>
          <a:blipFill dpi="0" rotWithShape="1">
            <a:blip r:embed="rId1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10064523" y="762001"/>
            <a:ext cx="1315453" cy="1331494"/>
          </a:xfrm>
          <a:prstGeom prst="ellipse">
            <a:avLst/>
          </a:prstGeom>
          <a:blipFill dpi="0" rotWithShape="1">
            <a:blip r:embed="rId1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10457286" y="2312449"/>
            <a:ext cx="1315453" cy="1331494"/>
          </a:xfrm>
          <a:prstGeom prst="ellipse">
            <a:avLst/>
          </a:prstGeom>
          <a:blipFill dpi="0" rotWithShape="1">
            <a:blip r:embed="rId1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9370976" y="3862898"/>
            <a:ext cx="1315453" cy="1331494"/>
          </a:xfrm>
          <a:prstGeom prst="ellipse">
            <a:avLst/>
          </a:prstGeom>
          <a:blipFill dpi="0" rotWithShape="1">
            <a:blip r:embed="rId1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114562" y="241617"/>
            <a:ext cx="6418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a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Уралға </a:t>
            </a:r>
            <a:r>
              <a:rPr lang="ba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ba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өнө булған һүрәттәрҙе табырға ярҙам ит.</a:t>
            </a:r>
          </a:p>
          <a:p>
            <a:pPr algn="ctr"/>
            <a:r>
              <a:rPr lang="ba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Һүрәттәргә баҫ һәм һүҙҙәрҙе асыҡ һәм дөрөҫ итеп әйт.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86394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ichdou25.68edu.ru/wp-content/uploads/2019/06/149334995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36414"/>
            <a:ext cx="12192000" cy="7239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0" b="100000" l="30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19881" y="3215776"/>
            <a:ext cx="4165600" cy="35814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426057" y="4323192"/>
            <a:ext cx="959852" cy="96252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933388" y="3012323"/>
            <a:ext cx="1315453" cy="1331494"/>
          </a:xfrm>
          <a:prstGeom prst="ellipse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226570" y="1321375"/>
            <a:ext cx="1315453" cy="1331494"/>
          </a:xfrm>
          <a:prstGeom prst="ellipse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4712881" y="2033435"/>
            <a:ext cx="1315453" cy="1331494"/>
          </a:xfrm>
          <a:prstGeom prst="ellipse">
            <a:avLst/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006692" y="1466085"/>
            <a:ext cx="1315453" cy="1331494"/>
          </a:xfrm>
          <a:prstGeom prst="ellipse">
            <a:avLst/>
          </a:prstGeom>
          <a:blipFill dpi="0" rotWithShape="1"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6405234" y="1186019"/>
            <a:ext cx="1315453" cy="1331494"/>
          </a:xfrm>
          <a:prstGeom prst="ellipse">
            <a:avLst/>
          </a:prstGeom>
          <a:blipFill dpi="0" rotWithShape="1">
            <a:blip r:embed="rId1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315495" y="3810570"/>
            <a:ext cx="1315453" cy="1331494"/>
          </a:xfrm>
          <a:prstGeom prst="ellipse">
            <a:avLst/>
          </a:prstGeom>
          <a:blipFill dpi="0" rotWithShape="1">
            <a:blip r:embed="rId1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8254131" y="2135077"/>
            <a:ext cx="1315453" cy="1331494"/>
          </a:xfrm>
          <a:prstGeom prst="ellipse">
            <a:avLst/>
          </a:prstGeom>
          <a:blipFill dpi="0" rotWithShape="1">
            <a:blip r:embed="rId1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10093416" y="1186019"/>
            <a:ext cx="1315453" cy="1331494"/>
          </a:xfrm>
          <a:prstGeom prst="ellipse">
            <a:avLst/>
          </a:prstGeom>
          <a:blipFill dpi="0" rotWithShape="1">
            <a:blip r:embed="rId1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10588957" y="2751221"/>
            <a:ext cx="1315453" cy="1331494"/>
          </a:xfrm>
          <a:prstGeom prst="ellipse">
            <a:avLst/>
          </a:prstGeom>
          <a:blipFill dpi="0" rotWithShape="1">
            <a:blip r:embed="rId1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8919072" y="3810570"/>
            <a:ext cx="1315453" cy="1331494"/>
          </a:xfrm>
          <a:prstGeom prst="ellipse">
            <a:avLst/>
          </a:prstGeom>
          <a:blipFill dpi="0" rotWithShape="1">
            <a:blip r:embed="rId1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737198" y="257186"/>
            <a:ext cx="6582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Камила</a:t>
            </a:r>
            <a:r>
              <a:rPr lang="ba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 </a:t>
            </a:r>
            <a:r>
              <a:rPr lang="ba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ba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өнө булған һүрәттәрҙе табырға ярҙам ит.</a:t>
            </a:r>
          </a:p>
          <a:p>
            <a:pPr algn="ctr"/>
            <a:r>
              <a:rPr lang="ba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Һүрәттәргә баҫ һәм һүҙҙәрҙе асыҡ һәм дөрөҫ итеп әйт.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762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ichdou25.68edu.ru/wp-content/uploads/2019/06/149334995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239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0" b="100000" l="30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98027" y="3162396"/>
            <a:ext cx="4165600" cy="35814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493089" y="4323348"/>
            <a:ext cx="959852" cy="96252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</a:p>
        </p:txBody>
      </p:sp>
      <p:sp>
        <p:nvSpPr>
          <p:cNvPr id="12" name="Овал 11"/>
          <p:cNvSpPr/>
          <p:nvPr/>
        </p:nvSpPr>
        <p:spPr>
          <a:xfrm>
            <a:off x="2267479" y="1256823"/>
            <a:ext cx="1280026" cy="1251285"/>
          </a:xfrm>
          <a:prstGeom prst="ellipse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9667373" y="1256823"/>
            <a:ext cx="1294567" cy="1277089"/>
          </a:xfrm>
          <a:prstGeom prst="ellipse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2657562" y="2766231"/>
            <a:ext cx="1315453" cy="1331494"/>
          </a:xfrm>
          <a:prstGeom prst="ellipse">
            <a:avLst/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10703459" y="2862430"/>
            <a:ext cx="1315453" cy="1331494"/>
          </a:xfrm>
          <a:prstGeom prst="ellipse">
            <a:avLst/>
          </a:prstGeom>
          <a:blipFill dpi="0" rotWithShape="1"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4503313" y="1784553"/>
            <a:ext cx="1287047" cy="1346517"/>
          </a:xfrm>
          <a:prstGeom prst="ellipse">
            <a:avLst/>
          </a:prstGeom>
          <a:blipFill dpi="0" rotWithShape="1">
            <a:blip r:embed="rId1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525995" y="2172043"/>
            <a:ext cx="1307427" cy="1331494"/>
          </a:xfrm>
          <a:prstGeom prst="ellipse">
            <a:avLst/>
          </a:prstGeom>
          <a:blipFill dpi="0" rotWithShape="1">
            <a:blip r:embed="rId1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709879" y="3996012"/>
            <a:ext cx="1347536" cy="1331496"/>
          </a:xfrm>
          <a:prstGeom prst="ellipse">
            <a:avLst/>
          </a:prstGeom>
          <a:blipFill dpi="0" rotWithShape="1">
            <a:blip r:embed="rId1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6850854" y="1523522"/>
            <a:ext cx="1327946" cy="1315453"/>
          </a:xfrm>
          <a:prstGeom prst="ellipse">
            <a:avLst/>
          </a:prstGeom>
          <a:blipFill dpi="0" rotWithShape="1">
            <a:blip r:embed="rId1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9667373" y="4369565"/>
            <a:ext cx="1307427" cy="1331494"/>
          </a:xfrm>
          <a:prstGeom prst="ellipse">
            <a:avLst/>
          </a:prstGeom>
          <a:blipFill dpi="0" rotWithShape="1">
            <a:blip r:embed="rId1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8299501" y="2636970"/>
            <a:ext cx="1318875" cy="1308435"/>
          </a:xfrm>
          <a:prstGeom prst="ellipse">
            <a:avLst/>
          </a:prstGeom>
          <a:blipFill dpi="0" rotWithShape="1">
            <a:blip r:embed="rId1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315288" y="286224"/>
            <a:ext cx="60816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a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Камилаға </a:t>
            </a:r>
            <a:r>
              <a:rPr lang="ba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ba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өнө булған һүҙҙәрҙе табырға ярҙам ит.</a:t>
            </a:r>
          </a:p>
          <a:p>
            <a:r>
              <a:rPr lang="ba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Һүрәттәргә баҫ һәм һүҙҙе асыҡ һәм дөрөҫ итеп әйт.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7666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7" grpId="0" animBg="1"/>
      <p:bldP spid="18" grpId="0" animBg="1"/>
      <p:bldP spid="19" grpId="0" animBg="1"/>
      <p:bldP spid="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ichdou25.68edu.ru/wp-content/uploads/2019/06/149334995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239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0" b="100000" l="30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13200" y="3326730"/>
            <a:ext cx="4165600" cy="35814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698873" y="3593906"/>
            <a:ext cx="959852" cy="96252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endParaRPr lang="ru-RU" sz="7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727115" y="1205925"/>
            <a:ext cx="1280026" cy="1251285"/>
          </a:xfrm>
          <a:prstGeom prst="ellipse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10497215" y="979635"/>
            <a:ext cx="1294567" cy="1277089"/>
          </a:xfrm>
          <a:prstGeom prst="ellipse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10739" y="1618180"/>
            <a:ext cx="1315453" cy="1331494"/>
          </a:xfrm>
          <a:prstGeom prst="ellipse">
            <a:avLst/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10780297" y="2660983"/>
            <a:ext cx="1315453" cy="1331494"/>
          </a:xfrm>
          <a:prstGeom prst="ellipse">
            <a:avLst/>
          </a:prstGeom>
          <a:blipFill dpi="0" rotWithShape="1"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4758043" y="1783951"/>
            <a:ext cx="1287047" cy="1346517"/>
          </a:xfrm>
          <a:prstGeom prst="ellipse">
            <a:avLst/>
          </a:prstGeom>
          <a:blipFill dpi="0" rotWithShape="1">
            <a:blip r:embed="rId1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345955" y="3162396"/>
            <a:ext cx="1307427" cy="1331494"/>
          </a:xfrm>
          <a:prstGeom prst="ellipse">
            <a:avLst/>
          </a:prstGeom>
          <a:blipFill dpi="0" rotWithShape="1">
            <a:blip r:embed="rId1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543410" y="3619976"/>
            <a:ext cx="1347536" cy="1331496"/>
          </a:xfrm>
          <a:prstGeom prst="ellipse">
            <a:avLst/>
          </a:prstGeom>
          <a:blipFill dpi="0" rotWithShape="1">
            <a:blip r:embed="rId1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6850854" y="1523522"/>
            <a:ext cx="1327946" cy="1315453"/>
          </a:xfrm>
          <a:prstGeom prst="ellipse">
            <a:avLst/>
          </a:prstGeom>
          <a:blipFill dpi="0" rotWithShape="1">
            <a:blip r:embed="rId1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9117935" y="3914499"/>
            <a:ext cx="1307427" cy="1331494"/>
          </a:xfrm>
          <a:prstGeom prst="ellipse">
            <a:avLst/>
          </a:prstGeom>
          <a:blipFill dpi="0" rotWithShape="1">
            <a:blip r:embed="rId1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9002212" y="1943599"/>
            <a:ext cx="1318875" cy="1308435"/>
          </a:xfrm>
          <a:prstGeom prst="ellipse">
            <a:avLst/>
          </a:prstGeom>
          <a:blipFill dpi="0" rotWithShape="1">
            <a:blip r:embed="rId1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319367" y="202500"/>
            <a:ext cx="6245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a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Уралға </a:t>
            </a:r>
            <a:r>
              <a:rPr lang="ba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ba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өнө булған һүҙҙәрҙе табырға ярҙам ит.</a:t>
            </a:r>
          </a:p>
          <a:p>
            <a:r>
              <a:rPr lang="ba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Һүрәттәргә баҫ һәм һүҙҙе асыҡ һәм дөрөҫ итеп әйт.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4800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7" grpId="0" animBg="1"/>
      <p:bldP spid="18" grpId="0" animBg="1"/>
      <p:bldP spid="19" grpId="0" animBg="1"/>
      <p:bldP spid="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41486" y="1611087"/>
            <a:ext cx="5660571" cy="856342"/>
          </a:xfrm>
        </p:spPr>
        <p:txBody>
          <a:bodyPr>
            <a:normAutofit/>
          </a:bodyPr>
          <a:lstStyle/>
          <a:p>
            <a:r>
              <a:rPr lang="ba-RU" sz="3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Ҡулланылған әҙәбиәт</a:t>
            </a:r>
            <a:r>
              <a:rPr lang="ru-RU" sz="3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57714" y="2757715"/>
            <a:ext cx="7547429" cy="2757714"/>
          </a:xfrm>
        </p:spPr>
        <p:txBody>
          <a:bodyPr>
            <a:normAutofit fontScale="92500" lnSpcReduction="20000"/>
          </a:bodyPr>
          <a:lstStyle/>
          <a:p>
            <a:pPr marL="457200" indent="-457200" algn="l">
              <a:buAutoNum type="arabicPeriod"/>
            </a:pPr>
            <a:r>
              <a:rPr lang="ru-RU" dirty="0" smtClean="0">
                <a:solidFill>
                  <a:srgbClr val="7030A0"/>
                </a:solidFill>
              </a:rPr>
              <a:t>А</a:t>
            </a:r>
            <a:r>
              <a:rPr lang="ba-RU" dirty="0" smtClean="0">
                <a:solidFill>
                  <a:srgbClr val="7030A0"/>
                </a:solidFill>
              </a:rPr>
              <a:t>ҙнабаева Ф.Г., Нафиҡова З.Ғ. Тылсымлы өндәр. – Өфө, 2004.</a:t>
            </a:r>
          </a:p>
          <a:p>
            <a:pPr marL="457200" indent="-457200" algn="l">
              <a:buAutoNum type="arabicPeriod"/>
            </a:pPr>
            <a:r>
              <a:rPr lang="ba-RU" dirty="0" smtClean="0">
                <a:solidFill>
                  <a:srgbClr val="7030A0"/>
                </a:solidFill>
              </a:rPr>
              <a:t>Нафиҡова З.Ғ., Рәхмәтуллина Ф.З. Матур һөйләшәм. – Өфө, 2011.</a:t>
            </a:r>
          </a:p>
          <a:p>
            <a:pPr marL="457200" indent="-457200" algn="l">
              <a:buAutoNum type="arabicPeriod"/>
            </a:pPr>
            <a:r>
              <a:rPr lang="en-US" dirty="0">
                <a:solidFill>
                  <a:srgbClr val="7030A0"/>
                </a:solidFill>
                <a:hlinkClick r:id="rId3"/>
              </a:rPr>
              <a:t>https://youtu.be/-</a:t>
            </a:r>
            <a:r>
              <a:rPr lang="en-US" dirty="0" smtClean="0">
                <a:solidFill>
                  <a:srgbClr val="7030A0"/>
                </a:solidFill>
                <a:hlinkClick r:id="rId3"/>
              </a:rPr>
              <a:t>oUTwPka4rk</a:t>
            </a:r>
            <a:endParaRPr lang="ba-RU" dirty="0" smtClean="0">
              <a:solidFill>
                <a:srgbClr val="7030A0"/>
              </a:solidFill>
            </a:endParaRPr>
          </a:p>
          <a:p>
            <a:pPr marL="457200" indent="-457200" algn="l">
              <a:buAutoNum type="arabicPeriod"/>
            </a:pPr>
            <a:r>
              <a:rPr lang="en-US" dirty="0">
                <a:solidFill>
                  <a:srgbClr val="7030A0"/>
                </a:solidFill>
                <a:hlinkClick r:id="rId4" tooltip="Поделиться ссылкой"/>
              </a:rPr>
              <a:t>https://</a:t>
            </a:r>
            <a:r>
              <a:rPr lang="en-US" dirty="0" smtClean="0">
                <a:solidFill>
                  <a:srgbClr val="7030A0"/>
                </a:solidFill>
                <a:hlinkClick r:id="rId4" tooltip="Поделиться ссылкой"/>
              </a:rPr>
              <a:t>youtu.be/Ie3N0mTuuOE</a:t>
            </a:r>
            <a:endParaRPr lang="ba-RU" dirty="0" smtClean="0">
              <a:solidFill>
                <a:srgbClr val="7030A0"/>
              </a:solidFill>
            </a:endParaRPr>
          </a:p>
          <a:p>
            <a:pPr marL="457200" indent="-457200" algn="l">
              <a:buAutoNum type="arabicPeriod"/>
            </a:pPr>
            <a:r>
              <a:rPr lang="en-US" dirty="0">
                <a:solidFill>
                  <a:srgbClr val="7030A0"/>
                </a:solidFill>
                <a:hlinkClick r:id="rId5" tooltip="Поделиться ссылкой"/>
              </a:rPr>
              <a:t>https://</a:t>
            </a:r>
            <a:r>
              <a:rPr lang="en-US" dirty="0" smtClean="0">
                <a:solidFill>
                  <a:srgbClr val="7030A0"/>
                </a:solidFill>
                <a:hlinkClick r:id="rId5" tooltip="Поделиться ссылкой"/>
              </a:rPr>
              <a:t>youtu.be/RzdCcwOKn0E</a:t>
            </a:r>
            <a:endParaRPr lang="ba-RU" dirty="0" smtClean="0">
              <a:solidFill>
                <a:srgbClr val="7030A0"/>
              </a:solidFill>
            </a:endParaRPr>
          </a:p>
          <a:p>
            <a:pPr marL="457200" indent="-457200" algn="l">
              <a:buAutoNum type="arabicPeriod"/>
            </a:pPr>
            <a:r>
              <a:rPr lang="en-US" dirty="0">
                <a:solidFill>
                  <a:srgbClr val="7030A0"/>
                </a:solidFill>
                <a:hlinkClick r:id="rId6" tooltip="Поделиться ссылкой"/>
              </a:rPr>
              <a:t>https://</a:t>
            </a:r>
            <a:r>
              <a:rPr lang="en-US" dirty="0" smtClean="0">
                <a:solidFill>
                  <a:srgbClr val="7030A0"/>
                </a:solidFill>
                <a:hlinkClick r:id="rId6" tooltip="Поделиться ссылкой"/>
              </a:rPr>
              <a:t>youtu.be/03JVGtqLj3o</a:t>
            </a:r>
            <a:endParaRPr lang="ba-RU" dirty="0" smtClean="0">
              <a:solidFill>
                <a:srgbClr val="7030A0"/>
              </a:solidFill>
            </a:endParaRPr>
          </a:p>
          <a:p>
            <a:pPr marL="457200" indent="-4572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45455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01257" y="1378858"/>
            <a:ext cx="7808686" cy="2496456"/>
          </a:xfrm>
        </p:spPr>
        <p:txBody>
          <a:bodyPr>
            <a:normAutofit fontScale="90000"/>
          </a:bodyPr>
          <a:lstStyle/>
          <a:p>
            <a:r>
              <a:rPr lang="ru-RU" sz="36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</a:t>
            </a:r>
            <a:r>
              <a:rPr lang="ba-RU" sz="3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ҡ</a:t>
            </a:r>
            <a:r>
              <a:rPr lang="ru-RU" sz="36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сат</a:t>
            </a:r>
            <a:r>
              <a:rPr lang="ru-RU" sz="3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 </a:t>
            </a:r>
            <a:r>
              <a:rPr lang="ru-RU" sz="27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кәмселектәре</a:t>
            </a:r>
            <a:r>
              <a:rPr lang="ru-RU" sz="27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булған</a:t>
            </a:r>
            <a:r>
              <a:rPr lang="ru-RU" sz="27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мәктәпкәсә</a:t>
            </a:r>
            <a:r>
              <a:rPr lang="ru-RU" sz="27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йәштәге</a:t>
            </a:r>
            <a:r>
              <a:rPr lang="ru-RU" sz="27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балаларҙың</a:t>
            </a:r>
            <a:r>
              <a:rPr lang="ru-RU" sz="27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телмәрендәге</a:t>
            </a:r>
            <a:r>
              <a:rPr lang="ru-RU" sz="27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кәмселектәрҙе</a:t>
            </a:r>
            <a:r>
              <a:rPr lang="ru-RU" sz="27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төҙәтеү</a:t>
            </a:r>
            <a:r>
              <a:rPr lang="ru-RU" sz="27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7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Бурыстар</a:t>
            </a:r>
            <a:r>
              <a:rPr lang="ru-RU" sz="3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ru-RU" sz="36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51430" y="3585029"/>
            <a:ext cx="10087428" cy="2699657"/>
          </a:xfrm>
        </p:spPr>
        <p:txBody>
          <a:bodyPr>
            <a:normAutofit/>
          </a:bodyPr>
          <a:lstStyle/>
          <a:p>
            <a:pPr algn="l"/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Балаларҙың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фонематик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ишетеү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һәләтен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үҫтереү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өндәрҙе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ишетә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дөрөҫ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әйтә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белеү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күнекмәләрен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үткәреү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Бирелгән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өндәрҙе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автоматлаштырыу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Л </a:t>
            </a: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Р, С </a:t>
            </a: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 </a:t>
            </a: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өндәренең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әйтелешендәге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айырманы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һиҙемләү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дөрөҫ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әйтә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белеүҙе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нығытыу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Хәтерҙе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иғтибарҙы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үҫтереү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Телгә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ҡыҙыҡһыныу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үҙ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-ара </a:t>
            </a: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башҡортса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аралашыуға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ынтылыш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тәрбиәләү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47843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2104" b="97475" l="7652" r="8997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55387" y="1175364"/>
            <a:ext cx="2698933" cy="507741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845186" y="2126255"/>
            <a:ext cx="6244074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540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600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ru-RU" sz="6000" dirty="0" err="1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ө</a:t>
            </a:r>
            <a:r>
              <a:rPr lang="ru-RU" sz="6000" b="0" cap="none" spc="0" dirty="0" err="1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рә</a:t>
            </a:r>
            <a:r>
              <a:rPr lang="ru-RU" sz="6000" b="0" cap="none" spc="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6000" b="0" cap="none" spc="0" dirty="0" err="1" smtClean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уау-уау</a:t>
            </a:r>
            <a:endParaRPr lang="ru-RU" sz="6000" b="0" cap="none" spc="0" dirty="0" smtClean="0">
              <a:ln w="0"/>
              <a:solidFill>
                <a:srgbClr val="7030A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9096453" y="4839114"/>
            <a:ext cx="1765858" cy="1394929"/>
          </a:xfrm>
          <a:prstGeom prst="roundRect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353242" y="4691163"/>
            <a:ext cx="1733516" cy="1417380"/>
          </a:xfrm>
          <a:prstGeom prst="roundRect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7082820" y="3637306"/>
            <a:ext cx="1806439" cy="1439448"/>
          </a:xfrm>
          <a:prstGeom prst="roundRect">
            <a:avLst/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021062" y="5349177"/>
            <a:ext cx="1648494" cy="1326165"/>
          </a:xfrm>
          <a:prstGeom prst="roundRect">
            <a:avLst/>
          </a:prstGeom>
          <a:blipFill dpi="0" rotWithShape="1"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048000" y="231355"/>
            <a:ext cx="6096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«Ним</a:t>
            </a:r>
            <a:r>
              <a:rPr lang="ba-RU" sz="3200" b="1" i="1" dirty="0" smtClean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ә </a:t>
            </a:r>
            <a:r>
              <a:rPr lang="ba-RU" sz="3200" b="1" i="1" dirty="0" smtClean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нисек  </a:t>
            </a:r>
            <a:r>
              <a:rPr lang="ba-RU" sz="3200" b="1" i="1" dirty="0" smtClean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йырлай</a:t>
            </a:r>
            <a:r>
              <a:rPr lang="ru-RU" sz="3200" b="1" i="1" dirty="0" smtClean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047999" y="903384"/>
            <a:ext cx="737395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a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Зөлфиә бик шаян ҡыҙ. </a:t>
            </a:r>
            <a:r>
              <a:rPr lang="ba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 </a:t>
            </a:r>
            <a:r>
              <a:rPr lang="ba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һине күңелле уйын уйнарға саҡыра. </a:t>
            </a:r>
          </a:p>
          <a:p>
            <a:pPr algn="ctr"/>
            <a:r>
              <a:rPr lang="ba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Ниндәй хайуан йәки ҡош ниндәй тауыш сығара,</a:t>
            </a:r>
          </a:p>
          <a:p>
            <a:pPr algn="ctr"/>
            <a:r>
              <a:rPr lang="ba-RU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тыңла һәм һүрәткә баҫ.</a:t>
            </a:r>
            <a:endParaRPr lang="ru-RU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6640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2104" b="97475" l="7652" r="8997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2150" y="1368214"/>
            <a:ext cx="2698933" cy="507741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81366" y="736311"/>
            <a:ext cx="7400207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ba-RU" sz="600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... кешнәй – </a:t>
            </a:r>
            <a:r>
              <a:rPr lang="ba-RU" sz="6000" dirty="0" smtClean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иһо-һо</a:t>
            </a:r>
            <a:endParaRPr lang="ru-RU" sz="6000" dirty="0" smtClean="0">
              <a:ln w="0"/>
              <a:solidFill>
                <a:srgbClr val="7030A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540722" y="2488285"/>
            <a:ext cx="1737004" cy="1341855"/>
          </a:xfrm>
          <a:prstGeom prst="roundRect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981366" y="4132009"/>
            <a:ext cx="1765554" cy="1386475"/>
          </a:xfrm>
          <a:prstGeom prst="roundRect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7796679" y="4828193"/>
            <a:ext cx="1658941" cy="1423460"/>
          </a:xfrm>
          <a:prstGeom prst="roundRect">
            <a:avLst/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9710778" y="2797446"/>
            <a:ext cx="1670795" cy="1392359"/>
          </a:xfrm>
          <a:prstGeom prst="roundRect">
            <a:avLst/>
          </a:prstGeom>
          <a:blipFill dpi="0" rotWithShape="1"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7511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2104" b="97475" l="7652" r="8997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31" y="1109499"/>
            <a:ext cx="2698933" cy="507741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413690" y="282056"/>
            <a:ext cx="7400207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ba-RU" sz="600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... ыҫылдай – </a:t>
            </a:r>
            <a:r>
              <a:rPr lang="ba-RU" sz="6000" dirty="0" smtClean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ҫ-ҫ-ҫ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9127958" y="2171807"/>
            <a:ext cx="1788312" cy="1469751"/>
          </a:xfrm>
          <a:prstGeom prst="roundRect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7738264" y="4699283"/>
            <a:ext cx="1838466" cy="1456527"/>
          </a:xfrm>
          <a:prstGeom prst="roundRect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757880" y="4699283"/>
            <a:ext cx="1824993" cy="1487628"/>
          </a:xfrm>
          <a:prstGeom prst="roundRect">
            <a:avLst/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4893903" y="2217115"/>
            <a:ext cx="1875674" cy="1424443"/>
          </a:xfrm>
          <a:prstGeom prst="roundRect">
            <a:avLst/>
          </a:prstGeom>
          <a:blipFill dpi="0" rotWithShape="1"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4310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2104" b="97475" l="7652" r="8997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44737" y="1191087"/>
            <a:ext cx="2698933" cy="507741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209438" y="649735"/>
            <a:ext cx="8427319" cy="215443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ba-RU" sz="600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... ҡарҡылдай – </a:t>
            </a:r>
            <a:r>
              <a:rPr lang="ba-RU" sz="6000" dirty="0" smtClean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ҡар-ҡар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ba-RU" sz="5400" dirty="0" smtClean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630092" y="2155219"/>
            <a:ext cx="1960123" cy="1713201"/>
          </a:xfrm>
          <a:prstGeom prst="roundRect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934497" y="4932671"/>
            <a:ext cx="1870550" cy="1632990"/>
          </a:xfrm>
          <a:prstGeom prst="roundRect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9292186" y="4197369"/>
            <a:ext cx="1760825" cy="1551797"/>
          </a:xfrm>
          <a:prstGeom prst="roundRect">
            <a:avLst/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435559" y="3429000"/>
            <a:ext cx="1853085" cy="1536738"/>
          </a:xfrm>
          <a:prstGeom prst="roundRect">
            <a:avLst/>
          </a:prstGeom>
          <a:blipFill dpi="0" rotWithShape="1"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69938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1384" b="95502" l="5500" r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5879" y="1973771"/>
            <a:ext cx="2845468" cy="411170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840675" y="736270"/>
            <a:ext cx="10753107" cy="430887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i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ba-RU" sz="4800" b="1" i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Тел төҙәткестәр»</a:t>
            </a:r>
          </a:p>
          <a:p>
            <a:pPr algn="ctr"/>
            <a:endParaRPr lang="ba-RU" sz="5400" b="1" i="1" dirty="0" smtClean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ba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Гөлназ</a:t>
            </a:r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тел </a:t>
            </a:r>
            <a:r>
              <a:rPr lang="ba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төҙәткестәр уйлап сығарған</a:t>
            </a:r>
            <a:r>
              <a:rPr lang="ba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ba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a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Һөйләмдәрҙе тыңла </a:t>
            </a:r>
            <a:r>
              <a:rPr lang="ba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 һүрәттәге һүҙҙе </a:t>
            </a:r>
            <a:r>
              <a:rPr lang="ba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ҡуйып</a:t>
            </a:r>
            <a:r>
              <a:rPr lang="ba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ba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әйтеп бөт.</a:t>
            </a:r>
          </a:p>
          <a:p>
            <a:pPr algn="ctr"/>
            <a:r>
              <a:rPr lang="ba-RU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Һөйләмде тулыһынса ҡабатла.</a:t>
            </a:r>
            <a:endParaRPr lang="ba-RU" sz="2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ba-RU" sz="6000" b="1" i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endParaRPr lang="ru-RU" sz="6000" b="1" i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1070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1384" b="95502" l="5500" r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962461"/>
            <a:ext cx="2845468" cy="4111701"/>
          </a:xfrm>
          <a:prstGeom prst="rect">
            <a:avLst/>
          </a:prstGeom>
        </p:spPr>
      </p:pic>
      <p:sp>
        <p:nvSpPr>
          <p:cNvPr id="13" name="Семиугольник 12"/>
          <p:cNvSpPr/>
          <p:nvPr/>
        </p:nvSpPr>
        <p:spPr>
          <a:xfrm>
            <a:off x="10338307" y="3756054"/>
            <a:ext cx="914400" cy="914400"/>
          </a:xfrm>
          <a:prstGeom prst="heptagon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емиугольник 13"/>
          <p:cNvSpPr/>
          <p:nvPr/>
        </p:nvSpPr>
        <p:spPr>
          <a:xfrm>
            <a:off x="10574298" y="1660667"/>
            <a:ext cx="914400" cy="914400"/>
          </a:xfrm>
          <a:prstGeom prst="heptagon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емиугольник 14"/>
          <p:cNvSpPr/>
          <p:nvPr/>
        </p:nvSpPr>
        <p:spPr>
          <a:xfrm>
            <a:off x="9659898" y="2667225"/>
            <a:ext cx="914400" cy="914400"/>
          </a:xfrm>
          <a:prstGeom prst="heptagon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емиугольник 15"/>
          <p:cNvSpPr/>
          <p:nvPr/>
        </p:nvSpPr>
        <p:spPr>
          <a:xfrm>
            <a:off x="9202698" y="746267"/>
            <a:ext cx="914400" cy="914400"/>
          </a:xfrm>
          <a:prstGeom prst="heptagon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910035" y="773027"/>
            <a:ext cx="7403380" cy="373948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ru-RU" sz="4800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Ас-ас-ас – </a:t>
            </a:r>
            <a:r>
              <a:rPr lang="ru-RU" sz="4800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баҡсабыҙҙа</a:t>
            </a:r>
            <a:endParaRPr lang="ru-RU" sz="4800" cap="none" spc="0" dirty="0" smtClean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ba-RU" sz="480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Ос-ос-ос – ашҡа мин һалам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ba-RU" sz="4800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Ыс-ыс-ыс – бына беҙҙең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ba-RU" sz="480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Ус-ус-ус – бигерәк матур</a:t>
            </a:r>
            <a:endParaRPr lang="ru-RU" sz="4800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8016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1384" b="95502" l="5500" r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66182" y="2134967"/>
            <a:ext cx="2845468" cy="4111701"/>
          </a:xfrm>
          <a:prstGeom prst="rect">
            <a:avLst/>
          </a:prstGeom>
        </p:spPr>
      </p:pic>
      <p:sp>
        <p:nvSpPr>
          <p:cNvPr id="13" name="Семиугольник 12"/>
          <p:cNvSpPr/>
          <p:nvPr/>
        </p:nvSpPr>
        <p:spPr>
          <a:xfrm>
            <a:off x="9892640" y="794791"/>
            <a:ext cx="914400" cy="929622"/>
          </a:xfrm>
          <a:prstGeom prst="heptagon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емиугольник 13"/>
          <p:cNvSpPr/>
          <p:nvPr/>
        </p:nvSpPr>
        <p:spPr>
          <a:xfrm>
            <a:off x="10807040" y="1733141"/>
            <a:ext cx="914400" cy="921356"/>
          </a:xfrm>
          <a:prstGeom prst="heptagon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емиугольник 14"/>
          <p:cNvSpPr/>
          <p:nvPr/>
        </p:nvSpPr>
        <p:spPr>
          <a:xfrm>
            <a:off x="10729823" y="3524689"/>
            <a:ext cx="914400" cy="914400"/>
          </a:xfrm>
          <a:prstGeom prst="heptagon">
            <a:avLst/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емиугольник 15"/>
          <p:cNvSpPr/>
          <p:nvPr/>
        </p:nvSpPr>
        <p:spPr>
          <a:xfrm>
            <a:off x="9892640" y="2631141"/>
            <a:ext cx="914400" cy="914400"/>
          </a:xfrm>
          <a:prstGeom prst="heptagon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579286" y="798244"/>
            <a:ext cx="8892278" cy="35086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4800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Аҙ-аҙ-аҙ</a:t>
            </a:r>
            <a:r>
              <a:rPr lang="ru-RU" sz="4800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4800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уҫал</a:t>
            </a:r>
            <a:r>
              <a:rPr lang="ru-RU" sz="4800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беҙҙең</a:t>
            </a:r>
            <a:r>
              <a:rPr lang="ru-RU" sz="4800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cap="none" spc="0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ата</a:t>
            </a:r>
            <a:endParaRPr lang="ru-RU" sz="4800" cap="none" spc="0" dirty="0" smtClean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ba-RU" sz="480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Оҙ-оҙ-оҙ – йылғаны ҡаплаған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ba-RU" sz="4800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Уҙ-уҙ-уҙ – бигерәк татлы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ba-RU" sz="480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Ыҙ-ыҙ-ыҙ – осоп китте ҙур</a:t>
            </a:r>
            <a:endParaRPr lang="ru-RU" sz="4800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3504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1331</TotalTime>
  <Words>296</Words>
  <Application>Microsoft Office PowerPoint</Application>
  <PresentationFormat>Произвольный</PresentationFormat>
  <Paragraphs>54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   Туйканова Гөлсәсәк Разаковна  Баймаҡ ҡалаһының муниципаль автономиялы мәктәпкәсә белем биреү учреждениеһы «Толпар» балалар баҡсаһы   Уҡытыусы-логопед  </vt:lpstr>
      <vt:lpstr>Маҡсат:  тел кәмселектәре булған мәктәпкәсә йәштәге балаларҙың телмәрендәге кәмселектәрҙе төҙәтеү.  Бурыстар: 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Ҡулланылған әҙәбиәт: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Звук ш</dc:title>
  <dc:creator>Руслан</dc:creator>
  <cp:lastModifiedBy>User</cp:lastModifiedBy>
  <cp:revision>124</cp:revision>
  <dcterms:created xsi:type="dcterms:W3CDTF">2020-02-04T08:42:17Z</dcterms:created>
  <dcterms:modified xsi:type="dcterms:W3CDTF">2020-02-12T05:02:57Z</dcterms:modified>
</cp:coreProperties>
</file>